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55"/>
  </p:notesMasterIdLst>
  <p:handoutMasterIdLst>
    <p:handoutMasterId r:id="rId56"/>
  </p:handoutMasterIdLst>
  <p:sldIdLst>
    <p:sldId id="271" r:id="rId2"/>
    <p:sldId id="291" r:id="rId3"/>
    <p:sldId id="283" r:id="rId4"/>
    <p:sldId id="295" r:id="rId5"/>
    <p:sldId id="334" r:id="rId6"/>
    <p:sldId id="333" r:id="rId7"/>
    <p:sldId id="369" r:id="rId8"/>
    <p:sldId id="327" r:id="rId9"/>
    <p:sldId id="328" r:id="rId10"/>
    <p:sldId id="331" r:id="rId11"/>
    <p:sldId id="336" r:id="rId12"/>
    <p:sldId id="344" r:id="rId13"/>
    <p:sldId id="345" r:id="rId14"/>
    <p:sldId id="332" r:id="rId15"/>
    <p:sldId id="335" r:id="rId16"/>
    <p:sldId id="329" r:id="rId17"/>
    <p:sldId id="370" r:id="rId18"/>
    <p:sldId id="330" r:id="rId19"/>
    <p:sldId id="338" r:id="rId20"/>
    <p:sldId id="351" r:id="rId21"/>
    <p:sldId id="371" r:id="rId22"/>
    <p:sldId id="337" r:id="rId23"/>
    <p:sldId id="372" r:id="rId24"/>
    <p:sldId id="373" r:id="rId25"/>
    <p:sldId id="340" r:id="rId26"/>
    <p:sldId id="341" r:id="rId27"/>
    <p:sldId id="342" r:id="rId28"/>
    <p:sldId id="352" r:id="rId29"/>
    <p:sldId id="343" r:id="rId30"/>
    <p:sldId id="353" r:id="rId31"/>
    <p:sldId id="357" r:id="rId32"/>
    <p:sldId id="358" r:id="rId33"/>
    <p:sldId id="356" r:id="rId34"/>
    <p:sldId id="355" r:id="rId35"/>
    <p:sldId id="346" r:id="rId36"/>
    <p:sldId id="374" r:id="rId37"/>
    <p:sldId id="347" r:id="rId38"/>
    <p:sldId id="348" r:id="rId39"/>
    <p:sldId id="364" r:id="rId40"/>
    <p:sldId id="359" r:id="rId41"/>
    <p:sldId id="360" r:id="rId42"/>
    <p:sldId id="361" r:id="rId43"/>
    <p:sldId id="362" r:id="rId44"/>
    <p:sldId id="363" r:id="rId45"/>
    <p:sldId id="365" r:id="rId46"/>
    <p:sldId id="366" r:id="rId47"/>
    <p:sldId id="368" r:id="rId48"/>
    <p:sldId id="367" r:id="rId49"/>
    <p:sldId id="349" r:id="rId50"/>
    <p:sldId id="375" r:id="rId51"/>
    <p:sldId id="376" r:id="rId52"/>
    <p:sldId id="377" r:id="rId53"/>
    <p:sldId id="290" r:id="rId54"/>
  </p:sldIdLst>
  <p:sldSz cx="9144000" cy="6858000" type="screen4x3"/>
  <p:notesSz cx="6858000" cy="9144000"/>
  <p:embeddedFontLst>
    <p:embeddedFont>
      <p:font typeface="나눔바른고딕 UltraLight" panose="00000300000000000000" pitchFamily="2" charset="-127"/>
      <p:regular r:id="rId57"/>
    </p:embeddedFont>
    <p:embeddedFont>
      <p:font typeface="나눔바른고딕" panose="020B0603020101020101" pitchFamily="50" charset="-127"/>
      <p:regular r:id="rId58"/>
      <p:bold r:id="rId59"/>
    </p:embeddedFont>
    <p:embeddedFont>
      <p:font typeface="맑은 고딕" panose="020B0503020000020004" pitchFamily="50" charset="-127"/>
      <p:regular r:id="rId60"/>
      <p:bold r:id="rId6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EA36"/>
    <a:srgbClr val="9781F3"/>
    <a:srgbClr val="B9ABF7"/>
    <a:srgbClr val="99C8EF"/>
    <a:srgbClr val="FFAFAF"/>
    <a:srgbClr val="FFC247"/>
    <a:srgbClr val="9DF151"/>
    <a:srgbClr val="8DA5F3"/>
    <a:srgbClr val="8997FF"/>
    <a:srgbClr val="9EF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74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10</a:t>
            </a:r>
            <a:r>
              <a:rPr lang="ko-KR" altLang="en-US" dirty="0"/>
              <a:t>년간 누적 작가 변화추이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작가 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2008년</c:v>
                </c:pt>
                <c:pt idx="1">
                  <c:v>2009년</c:v>
                </c:pt>
                <c:pt idx="2">
                  <c:v>2010년</c:v>
                </c:pt>
                <c:pt idx="3">
                  <c:v>2011년</c:v>
                </c:pt>
                <c:pt idx="4">
                  <c:v>2012년</c:v>
                </c:pt>
                <c:pt idx="5">
                  <c:v>2013년</c:v>
                </c:pt>
                <c:pt idx="6">
                  <c:v>2014년</c:v>
                </c:pt>
                <c:pt idx="7">
                  <c:v>2015년</c:v>
                </c:pt>
                <c:pt idx="8">
                  <c:v>2016년</c:v>
                </c:pt>
                <c:pt idx="9">
                  <c:v>2017년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118</c:v>
                </c:pt>
                <c:pt idx="1">
                  <c:v>195</c:v>
                </c:pt>
                <c:pt idx="2">
                  <c:v>293</c:v>
                </c:pt>
                <c:pt idx="3">
                  <c:v>426</c:v>
                </c:pt>
                <c:pt idx="4">
                  <c:v>510</c:v>
                </c:pt>
                <c:pt idx="5">
                  <c:v>770</c:v>
                </c:pt>
                <c:pt idx="6">
                  <c:v>1249</c:v>
                </c:pt>
                <c:pt idx="7">
                  <c:v>2199</c:v>
                </c:pt>
                <c:pt idx="8">
                  <c:v>3424</c:v>
                </c:pt>
                <c:pt idx="9">
                  <c:v>4557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1-4E98-B3DD-F97324E5147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9411600"/>
        <c:axId val="294932976"/>
      </c:barChart>
      <c:catAx>
        <c:axId val="34941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4932976"/>
        <c:crosses val="autoZero"/>
        <c:auto val="1"/>
        <c:lblAlgn val="ctr"/>
        <c:lblOffset val="100"/>
        <c:noMultiLvlLbl val="0"/>
      </c:catAx>
      <c:valAx>
        <c:axId val="294932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41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C5480-8EB3-4184-93C1-87046DB0E178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30273-80A9-41B3-90DF-8D6464E23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6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웹툰시장에서</a:t>
            </a:r>
            <a:r>
              <a:rPr lang="ko-KR" altLang="en-US" dirty="0"/>
              <a:t> </a:t>
            </a:r>
            <a:r>
              <a:rPr lang="en-US" altLang="ko-KR" dirty="0"/>
              <a:t>OSMU </a:t>
            </a:r>
            <a:r>
              <a:rPr lang="ko-KR" altLang="en-US" dirty="0"/>
              <a:t>시장이 차지하는 비율이 빠른 속도로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0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웹툰시장에서</a:t>
            </a:r>
            <a:r>
              <a:rPr lang="ko-KR" altLang="en-US" dirty="0"/>
              <a:t> </a:t>
            </a:r>
            <a:r>
              <a:rPr lang="en-US" altLang="ko-KR" dirty="0"/>
              <a:t>OSMU </a:t>
            </a:r>
            <a:r>
              <a:rPr lang="ko-KR" altLang="en-US" dirty="0"/>
              <a:t>시장이 차지하는 비율이 빠른 속도로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5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웹툰시장에서</a:t>
            </a:r>
            <a:r>
              <a:rPr lang="ko-KR" altLang="en-US" dirty="0"/>
              <a:t> </a:t>
            </a:r>
            <a:r>
              <a:rPr lang="en-US" altLang="ko-KR" dirty="0"/>
              <a:t>OSMU </a:t>
            </a:r>
            <a:r>
              <a:rPr lang="ko-KR" altLang="en-US" dirty="0"/>
              <a:t>시장이 차지하는 비율이 빠른 속도로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http://www.dailytw.kr/news/articleView.html?idxno=19002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94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http://www.dailytw.kr/news/articleView.html?idxno=19002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56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ko.wikipedia.org/wiki/%EC%83%81%EA%B4%80_%EB%B6%84%EC%84%9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590" y="2385460"/>
            <a:ext cx="879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성공하는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웹툰작가가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되기 위한 요인 분석</a:t>
            </a:r>
            <a:endParaRPr lang="ko-KR" altLang="en-US" sz="32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73992" y="5477774"/>
            <a:ext cx="202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주민기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만화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콘텐츠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이용자들 중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95%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가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보는 것으로 나타났습니다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서비스 중에서는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웹툰이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압도적으로 높은 이용률을 보입니다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13" name="그림 1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6"/>
          <a:stretch/>
        </p:blipFill>
        <p:spPr bwMode="auto">
          <a:xfrm>
            <a:off x="125521" y="2034080"/>
            <a:ext cx="8793259" cy="3856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 정보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39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시간이 갈 수록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네이버웹툰의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해외 이용자가 증가하는 걸 볼 수 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만화의 본고장 일본에서도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한국웹툰의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인기를 알 수 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4100" name="Picture 4" descr="http://kpenews.com/Files/4/News/202009/2484_202009071446195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2" y="2360819"/>
            <a:ext cx="5172920" cy="38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cdn.bizwatch.co.kr/news/photo/2020/04/22/58a1e6d749ce88e5a67c2e952de1b6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657" y="2812391"/>
            <a:ext cx="3938835" cy="31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해외수출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8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644824" y="1265209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전 세계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100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개국 중에 대한민국이 만화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앱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수익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위를 차지하고 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1DC980-62FF-4C14-9B95-7758FE460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7" y="2008527"/>
            <a:ext cx="4689930" cy="4469859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EA506FE-EA18-4EF5-B517-04BBF077A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39" y="2107748"/>
            <a:ext cx="3102650" cy="42714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해외수출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10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E9343-633A-46E7-A1D4-D6B93573CABD}"/>
              </a:ext>
            </a:extLst>
          </p:cNvPr>
          <p:cNvSpPr txBox="1"/>
          <p:nvPr/>
        </p:nvSpPr>
        <p:spPr>
          <a:xfrm>
            <a:off x="477762" y="1073295"/>
            <a:ext cx="86662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웹툰</a:t>
            </a:r>
            <a:r>
              <a:rPr lang="ko-KR" altLang="en-US" dirty="0"/>
              <a:t> 작가들에 대한 시각이 달라지고 연봉 또한 높아진 만큼 최근 희망직업에 대한 순위가</a:t>
            </a:r>
            <a:r>
              <a:rPr lang="en-US" altLang="ko-KR" dirty="0"/>
              <a:t> 9</a:t>
            </a:r>
            <a:r>
              <a:rPr lang="ko-KR" altLang="en-US" dirty="0"/>
              <a:t>등으로 상당히 높은 순위를 차지하고 있는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정식 </a:t>
            </a:r>
            <a:r>
              <a:rPr lang="ko-KR" altLang="en-US" dirty="0" err="1"/>
              <a:t>웹툰</a:t>
            </a:r>
            <a:r>
              <a:rPr lang="ko-KR" altLang="en-US" dirty="0"/>
              <a:t> 작가가 </a:t>
            </a:r>
            <a:r>
              <a:rPr lang="ko-KR" altLang="en-US" dirty="0" err="1"/>
              <a:t>되기위한</a:t>
            </a:r>
            <a:r>
              <a:rPr lang="ko-KR" altLang="en-US" dirty="0"/>
              <a:t> 등용문인 </a:t>
            </a:r>
            <a:r>
              <a:rPr lang="en-US" altLang="ko-KR" b="1" dirty="0"/>
              <a:t>‘</a:t>
            </a:r>
            <a:r>
              <a:rPr lang="ko-KR" altLang="en-US" b="1" dirty="0"/>
              <a:t>웹툰 최강자전</a:t>
            </a:r>
            <a:r>
              <a:rPr lang="en-US" altLang="ko-KR" b="1" dirty="0"/>
              <a:t>‘, ‘</a:t>
            </a:r>
            <a:r>
              <a:rPr lang="ko-KR" altLang="en-US" b="1" dirty="0"/>
              <a:t>네이버 베스트도전</a:t>
            </a:r>
            <a:r>
              <a:rPr lang="en-US" altLang="ko-KR" b="1" dirty="0"/>
              <a:t>’</a:t>
            </a:r>
            <a:r>
              <a:rPr lang="en-US" altLang="ko-KR" dirty="0"/>
              <a:t> </a:t>
            </a:r>
            <a:r>
              <a:rPr lang="ko-KR" altLang="en-US" dirty="0"/>
              <a:t>등의</a:t>
            </a:r>
            <a:endParaRPr lang="en-US" altLang="ko-KR" dirty="0"/>
          </a:p>
          <a:p>
            <a:r>
              <a:rPr lang="ko-KR" altLang="en-US" dirty="0"/>
              <a:t>다양한 플랫폼이 활성화되고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그림 13" descr="시계이(가) 표시된 사진&#10;&#10;자동 생성된 설명">
            <a:extLst>
              <a:ext uri="{FF2B5EF4-FFF2-40B4-BE49-F238E27FC236}">
                <a16:creationId xmlns:a16="http://schemas.microsoft.com/office/drawing/2014/main" id="{97433E15-A03E-470E-ADF4-C2F90C09D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90" y="2885920"/>
            <a:ext cx="3631294" cy="32854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직업 선호도 상승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86" y="2398014"/>
            <a:ext cx="3604291" cy="44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0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누적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웹툰수가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최근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5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2015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3,645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편에서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2019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10,285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편으로 급격하게 증가한 것을 확인 할 수 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A27A35C8-BD1C-4351-8448-5A1137250E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96" y="1787192"/>
            <a:ext cx="6019665" cy="48944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누적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웹툰수의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578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최근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10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년간 정식으로 계약한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작가가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2008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118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명에서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2017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년에는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4557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명까지 급격하게 증가하는 것을 확인할 수 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39576059"/>
              </p:ext>
            </p:extLst>
          </p:nvPr>
        </p:nvGraphicFramePr>
        <p:xfrm>
          <a:off x="652440" y="2261289"/>
          <a:ext cx="7906344" cy="4102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정식계약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작가수의 증가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47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한국콘텐츠진흥원의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조사 발표에 따르면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중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여성같은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경우에는 절반이상이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연수입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천만원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이하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남성같은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경우에는 절반이상이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연수입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천만원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이하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1" y="2234687"/>
            <a:ext cx="8787384" cy="34378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현실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769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그럼에도 불구하고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작가가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되기위해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준비하는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아마추어들은 점점 늘어나고 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현실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" y="2064191"/>
            <a:ext cx="83534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2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669786" y="1517559"/>
            <a:ext cx="7851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어떻게</a:t>
            </a:r>
            <a:r>
              <a:rPr lang="en-US" altLang="ko-KR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하면</a:t>
            </a:r>
            <a:endParaRPr lang="en-US" altLang="ko-KR" sz="72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웹툰작가로서</a:t>
            </a:r>
            <a:r>
              <a:rPr lang="ko-KR" altLang="en-US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endParaRPr lang="en-US" altLang="ko-KR" sz="72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성공할 수 </a:t>
            </a:r>
            <a:endParaRPr lang="en-US" altLang="ko-KR" sz="72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있을까</a:t>
            </a:r>
            <a:r>
              <a:rPr lang="en-US" altLang="ko-KR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8981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선정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80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6951" y="1403188"/>
            <a:ext cx="415199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b="1" spc="300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INDEX</a:t>
            </a:r>
            <a:endParaRPr lang="ko-KR" altLang="en-US" sz="4000" b="1" spc="3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10740" y="2233584"/>
            <a:ext cx="7560000" cy="15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810740" y="2460268"/>
            <a:ext cx="3092871" cy="371604"/>
            <a:chOff x="1103106" y="900752"/>
            <a:chExt cx="4577544" cy="371604"/>
          </a:xfrm>
        </p:grpSpPr>
        <p:sp>
          <p:nvSpPr>
            <p:cNvPr id="32" name="TextBox 31"/>
            <p:cNvSpPr txBox="1"/>
            <p:nvPr/>
          </p:nvSpPr>
          <p:spPr>
            <a:xfrm>
              <a:off x="1103106" y="900752"/>
              <a:ext cx="9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001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89101" y="903024"/>
              <a:ext cx="349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>
              <a:defPPr>
                <a:defRPr lang="ko-KR"/>
              </a:defPPr>
              <a:lvl1pPr>
                <a:defRPr>
                  <a:solidFill>
                    <a:schemeClr val="tx2">
                      <a:lumMod val="75000"/>
                    </a:schemeClr>
                  </a:solidFill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pPr>
                <a:buFont typeface="Arial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웹툰의</a:t>
              </a:r>
              <a:r>
                <a:rPr lang="ko-KR" altLang="en-US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현황</a:t>
              </a:r>
              <a:endPara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01862" y="3415574"/>
            <a:ext cx="3084848" cy="648603"/>
            <a:chOff x="1103106" y="900752"/>
            <a:chExt cx="4565669" cy="648603"/>
          </a:xfrm>
        </p:grpSpPr>
        <p:sp>
          <p:nvSpPr>
            <p:cNvPr id="45" name="TextBox 44"/>
            <p:cNvSpPr txBox="1"/>
            <p:nvPr/>
          </p:nvSpPr>
          <p:spPr>
            <a:xfrm>
              <a:off x="1103106" y="900752"/>
              <a:ext cx="9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003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77226" y="903024"/>
              <a:ext cx="34915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>
              <a:defPPr>
                <a:defRPr lang="ko-KR"/>
              </a:defPPr>
              <a:lvl1pPr>
                <a:defRPr>
                  <a:solidFill>
                    <a:schemeClr val="tx2">
                      <a:lumMod val="75000"/>
                    </a:schemeClr>
                  </a:solidFill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pPr>
                <a:buFont typeface="Arial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베스트 도전 분석</a:t>
              </a:r>
              <a:endPara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buFont typeface="Arial" pitchFamily="34" charset="0"/>
                <a:buChar char="•"/>
              </a:pPr>
              <a:endParaRPr lang="ko-KR" altLang="en-US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70CAAB-0983-43B4-BBFF-BB3E7B20D633}"/>
              </a:ext>
            </a:extLst>
          </p:cNvPr>
          <p:cNvGrpSpPr/>
          <p:nvPr/>
        </p:nvGrpSpPr>
        <p:grpSpPr>
          <a:xfrm>
            <a:off x="797909" y="2951463"/>
            <a:ext cx="3092871" cy="371604"/>
            <a:chOff x="1103106" y="900752"/>
            <a:chExt cx="4577544" cy="3716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870301-415D-453B-89F5-F280E4D0329F}"/>
                </a:ext>
              </a:extLst>
            </p:cNvPr>
            <p:cNvSpPr txBox="1"/>
            <p:nvPr/>
          </p:nvSpPr>
          <p:spPr>
            <a:xfrm>
              <a:off x="1103106" y="900752"/>
              <a:ext cx="9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002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083493-F1C8-4176-80CB-04408A7410CA}"/>
                </a:ext>
              </a:extLst>
            </p:cNvPr>
            <p:cNvSpPr txBox="1"/>
            <p:nvPr/>
          </p:nvSpPr>
          <p:spPr>
            <a:xfrm>
              <a:off x="2189101" y="903024"/>
              <a:ext cx="349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>
              <a:defPPr>
                <a:defRPr lang="ko-KR"/>
              </a:defPPr>
              <a:lvl1pPr>
                <a:defRPr>
                  <a:solidFill>
                    <a:schemeClr val="tx2">
                      <a:lumMod val="75000"/>
                    </a:schemeClr>
                  </a:solidFill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pPr>
                <a:buFont typeface="Arial" pitchFamily="34" charset="0"/>
                <a:buChar char="•"/>
              </a:pPr>
              <a:r>
                <a:rPr lang="ko-KR" altLang="en-US" sz="18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웹툰 플랫폼 선정</a:t>
              </a:r>
              <a:endPara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3E7F99-0B76-4802-8F2F-55FE1A558A8D}"/>
              </a:ext>
            </a:extLst>
          </p:cNvPr>
          <p:cNvGrpSpPr/>
          <p:nvPr/>
        </p:nvGrpSpPr>
        <p:grpSpPr>
          <a:xfrm>
            <a:off x="818763" y="3879685"/>
            <a:ext cx="3084848" cy="371604"/>
            <a:chOff x="1103106" y="900752"/>
            <a:chExt cx="4565669" cy="37160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D761C0-91AA-478C-AB4F-D3AAAD21DCD6}"/>
                </a:ext>
              </a:extLst>
            </p:cNvPr>
            <p:cNvSpPr txBox="1"/>
            <p:nvPr/>
          </p:nvSpPr>
          <p:spPr>
            <a:xfrm>
              <a:off x="1103106" y="900752"/>
              <a:ext cx="9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004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B6AAD0B-1314-4747-B562-673B79D33167}"/>
                </a:ext>
              </a:extLst>
            </p:cNvPr>
            <p:cNvSpPr txBox="1"/>
            <p:nvPr/>
          </p:nvSpPr>
          <p:spPr>
            <a:xfrm>
              <a:off x="2177226" y="903024"/>
              <a:ext cx="349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>
              <a:defPPr>
                <a:defRPr lang="ko-KR"/>
              </a:defPPr>
              <a:lvl1pPr>
                <a:defRPr>
                  <a:solidFill>
                    <a:schemeClr val="tx2">
                      <a:lumMod val="75000"/>
                    </a:schemeClr>
                  </a:solidFill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pPr>
                <a:buFont typeface="Arial" pitchFamily="34" charset="0"/>
                <a:buChar char="•"/>
              </a:pPr>
              <a:r>
                <a:rPr lang="en-US" altLang="ko-KR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정식웹툰</a:t>
              </a:r>
              <a:r>
                <a:rPr lang="ko-KR" altLang="en-US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분석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7A4A70A-E92E-433D-B71D-B50F441E8937}"/>
              </a:ext>
            </a:extLst>
          </p:cNvPr>
          <p:cNvGrpSpPr/>
          <p:nvPr/>
        </p:nvGrpSpPr>
        <p:grpSpPr>
          <a:xfrm>
            <a:off x="818763" y="4404097"/>
            <a:ext cx="3084848" cy="371604"/>
            <a:chOff x="1103106" y="900752"/>
            <a:chExt cx="4565669" cy="3716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D93706-4795-493D-B78C-8EC92B5B0FCB}"/>
                </a:ext>
              </a:extLst>
            </p:cNvPr>
            <p:cNvSpPr txBox="1"/>
            <p:nvPr/>
          </p:nvSpPr>
          <p:spPr>
            <a:xfrm>
              <a:off x="1103106" y="900752"/>
              <a:ext cx="9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005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A3319D-296A-44BF-800C-548917D08DD4}"/>
                </a:ext>
              </a:extLst>
            </p:cNvPr>
            <p:cNvSpPr txBox="1"/>
            <p:nvPr/>
          </p:nvSpPr>
          <p:spPr>
            <a:xfrm>
              <a:off x="2177226" y="903024"/>
              <a:ext cx="349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>
              <a:defPPr>
                <a:defRPr lang="ko-KR"/>
              </a:defPPr>
              <a:lvl1pPr>
                <a:defRPr>
                  <a:solidFill>
                    <a:schemeClr val="tx2">
                      <a:lumMod val="75000"/>
                    </a:schemeClr>
                  </a:solidFill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pPr>
                <a:buFont typeface="Arial" pitchFamily="34" charset="0"/>
                <a:buChar char="•"/>
              </a:pPr>
              <a:r>
                <a:rPr lang="en-US" altLang="ko-KR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81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36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 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트래픽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플랫폼 현황을 보면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웹툰이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타 플랫폼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개를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합친것보다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많은 방문수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페이지뷰수를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확인할 수 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6" y="1828800"/>
            <a:ext cx="8354409" cy="42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5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36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PV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페이지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비율이 전체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웹툰시장의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2/3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이상 차지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따라서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대상으로 분석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02ECD230-CB52-48A7-8C2D-BB9FECF83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495807"/>
              </p:ext>
            </p:extLst>
          </p:nvPr>
        </p:nvGraphicFramePr>
        <p:xfrm>
          <a:off x="368976" y="1919546"/>
          <a:ext cx="8583832" cy="4346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916">
                  <a:extLst>
                    <a:ext uri="{9D8B030D-6E8A-4147-A177-3AD203B41FA5}">
                      <a16:colId xmlns:a16="http://schemas.microsoft.com/office/drawing/2014/main" val="2328944755"/>
                    </a:ext>
                  </a:extLst>
                </a:gridCol>
                <a:gridCol w="4291916">
                  <a:extLst>
                    <a:ext uri="{9D8B030D-6E8A-4147-A177-3AD203B41FA5}">
                      <a16:colId xmlns:a16="http://schemas.microsoft.com/office/drawing/2014/main" val="1192908750"/>
                    </a:ext>
                  </a:extLst>
                </a:gridCol>
              </a:tblGrid>
              <a:tr h="429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플렛폼</a:t>
                      </a:r>
                      <a:r>
                        <a:rPr lang="ko-KR" altLang="en-US" dirty="0"/>
                        <a:t>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페이지 뷰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0632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네이버 웹툰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67.7%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54650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카카오페이지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95817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다음웹툰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4.9%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06266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레진코믹스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17066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탑툰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386479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투믹스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8650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봄툰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561951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저스툰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307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94.9%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409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443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781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선정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사이트 구조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정식웹툰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베스트 도전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도전만화로 나뉘어있습니다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도전만화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-&gt;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베스트 도전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-&gt;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식으로 올라가는 제도입니다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이중에서 베스트 도전과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정식웹툰을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분석했습니다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83" y="1953473"/>
            <a:ext cx="4944917" cy="48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0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분석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28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1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분석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방식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259301" y="1433037"/>
            <a:ext cx="1871304" cy="185547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베스트 도전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144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3116683" y="174693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수집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6178449" y="174693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전처리</a:t>
            </a:r>
          </a:p>
        </p:txBody>
      </p:sp>
      <p:sp>
        <p:nvSpPr>
          <p:cNvPr id="17" name="순서도: 처리 16"/>
          <p:cNvSpPr/>
          <p:nvPr/>
        </p:nvSpPr>
        <p:spPr>
          <a:xfrm>
            <a:off x="3209544" y="3785616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분석</a:t>
            </a:r>
          </a:p>
        </p:txBody>
      </p:sp>
      <p:sp>
        <p:nvSpPr>
          <p:cNvPr id="18" name="순서도: 처리 17"/>
          <p:cNvSpPr/>
          <p:nvPr/>
        </p:nvSpPr>
        <p:spPr>
          <a:xfrm>
            <a:off x="425364" y="390044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클러스터링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6175248" y="390044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결론 도출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2199300" y="2199460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383658" y="2199460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2606040" y="4328147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5428488" y="4213315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256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1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분석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작품 수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2021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년에 최신 업데이트 된 베스트 도전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작품수는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480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개입니다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27" y="1402259"/>
            <a:ext cx="5299953" cy="5221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6347" y="4659936"/>
            <a:ext cx="3200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장르별로 볼 수 있으며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업데이트순</a:t>
            </a:r>
            <a:r>
              <a:rPr lang="en-US" altLang="ko-KR" dirty="0"/>
              <a:t>, </a:t>
            </a:r>
            <a:r>
              <a:rPr lang="ko-KR" altLang="en-US" dirty="0"/>
              <a:t>조회순</a:t>
            </a:r>
            <a:r>
              <a:rPr lang="en-US" altLang="ko-KR" dirty="0"/>
              <a:t>, </a:t>
            </a:r>
            <a:r>
              <a:rPr lang="ko-KR" altLang="en-US" dirty="0" err="1"/>
              <a:t>별점순</a:t>
            </a:r>
            <a:endParaRPr lang="en-US" altLang="ko-KR" dirty="0"/>
          </a:p>
          <a:p>
            <a:r>
              <a:rPr lang="ko-KR" altLang="en-US" dirty="0" err="1"/>
              <a:t>으로</a:t>
            </a:r>
            <a:r>
              <a:rPr lang="ko-KR" altLang="en-US" dirty="0"/>
              <a:t> 정렬해서 보는 것도</a:t>
            </a:r>
            <a:endParaRPr lang="en-US" altLang="ko-KR" dirty="0"/>
          </a:p>
          <a:p>
            <a:r>
              <a:rPr lang="ko-KR" altLang="en-US" dirty="0"/>
              <a:t>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976" y="1554480"/>
            <a:ext cx="3005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베스트 도전은 누구든지 올릴 수 있는 </a:t>
            </a:r>
            <a:r>
              <a:rPr lang="ko-KR" altLang="en-US" dirty="0" err="1"/>
              <a:t>오픈된</a:t>
            </a:r>
            <a:r>
              <a:rPr lang="ko-KR" altLang="en-US" dirty="0"/>
              <a:t> 만화공간입니다</a:t>
            </a:r>
            <a:r>
              <a:rPr lang="en-US" altLang="ko-KR" dirty="0"/>
              <a:t>. </a:t>
            </a:r>
            <a:r>
              <a:rPr lang="ko-KR" altLang="en-US" dirty="0"/>
              <a:t>도전만화에서 인기를 얻는 </a:t>
            </a:r>
            <a:r>
              <a:rPr lang="ko-KR" altLang="en-US" dirty="0" err="1"/>
              <a:t>웹툰이</a:t>
            </a:r>
            <a:r>
              <a:rPr lang="ko-KR" altLang="en-US" dirty="0"/>
              <a:t> </a:t>
            </a:r>
            <a:r>
              <a:rPr lang="ko-KR" altLang="en-US" dirty="0" err="1"/>
              <a:t>한단계</a:t>
            </a:r>
            <a:r>
              <a:rPr lang="ko-KR" altLang="en-US" dirty="0"/>
              <a:t> 올라온 공간이라고 생각하면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6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976" y="4718598"/>
            <a:ext cx="499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조회수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 err="1"/>
              <a:t>댓글수</a:t>
            </a:r>
            <a:r>
              <a:rPr lang="ko-KR" altLang="en-US" dirty="0"/>
              <a:t>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651752"/>
            <a:ext cx="5861304" cy="27560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48" y="1777944"/>
            <a:ext cx="4046656" cy="29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0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베스트도전에서 조회수 많은 기준으로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 분량의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해와서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~~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Bs4, selenium,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5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베스트도전에서 조회수 많은 기준으로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 분량의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연재일을 가져와서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댓글수와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연재주기가 조회순위에 영향이 있는지 비교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49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0FBE01-01A8-4B23-BC7B-24081139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314" y="1962514"/>
            <a:ext cx="2823989" cy="391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CC576E-37DD-4C16-B741-3BAE435B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50" y="1925649"/>
            <a:ext cx="3180764" cy="39505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CA5FAE-EF91-4C91-8490-29D55CD0F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1" y="1962514"/>
            <a:ext cx="3012741" cy="386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5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WEBTOON)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70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그룹의 평균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수가 차이를 보였다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54" y="2265074"/>
            <a:ext cx="4048506" cy="44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59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718" y="1556147"/>
            <a:ext cx="854628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긍정적인 단어는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Positive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싫은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부정적인 단어는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Negative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중립적인 단어는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Nuetral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점을 부여하는 형식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복합적인 단어는 비율에 맞춰서 들어간다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86" y="2450592"/>
            <a:ext cx="58007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0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718" y="1556147"/>
            <a:ext cx="8546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댓글들을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한글로만 빼내서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사전에 대입해보았음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862" y="2388721"/>
            <a:ext cx="3567219" cy="40594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23" y="2455325"/>
            <a:ext cx="4597865" cy="37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0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FE3DFB-F94F-4CD4-9E1B-7AB6D1C4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1" y="2265074"/>
            <a:ext cx="2364690" cy="4186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7AD73F-9B61-452C-B3CB-D2AE8CEE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592" y="2265074"/>
            <a:ext cx="2470907" cy="4474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586D05-0069-4A5B-9E8B-2A3D9A07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2172781"/>
            <a:ext cx="2325010" cy="48203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7718" y="1556147"/>
            <a:ext cx="85462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38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718" y="1556147"/>
            <a:ext cx="85462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왜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특성상 맞춤법이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안맞는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글도 많고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웹툰에서는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긍정적으로 쓰인 단어가 일상적으로는 부정적으로 쓰일 수 있기 때문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정확한 분석을 위해서는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전용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사전이 필요함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515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8546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뉴스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FE3DFB-F94F-4CD4-9E1B-7AB6D1C4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1" y="2050743"/>
            <a:ext cx="2364690" cy="4186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7AD73F-9B61-452C-B3CB-D2AE8CEE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03" y="2050743"/>
            <a:ext cx="2470907" cy="4474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586D05-0069-4A5B-9E8B-2A3D9A07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971613"/>
            <a:ext cx="2325010" cy="48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90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정식 </a:t>
            </a:r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87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정식연재에서는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별점부여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확인가능하다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049"/>
          <a:stretch/>
        </p:blipFill>
        <p:spPr>
          <a:xfrm>
            <a:off x="0" y="2066741"/>
            <a:ext cx="5340096" cy="36665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166" y="2066741"/>
            <a:ext cx="3771170" cy="36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2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99" y="2666442"/>
            <a:ext cx="4017877" cy="39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45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토요일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호랑이형님의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 첨부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6" y="2993346"/>
            <a:ext cx="8147304" cy="346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4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6993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웹툰이란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1705" y="858915"/>
            <a:ext cx="78516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웹툰은</a:t>
            </a:r>
            <a:r>
              <a:rPr lang="ko-KR" altLang="en-US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인터넷을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뜻하는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(web)’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만화를 의미하는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(cartoon)’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합쳐져 만들어진 신조어다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플래시로 제작된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웹애니메이션을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뜻하는 용어로 사용되기도 했고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웹에서 형성된 모든 만화 형식을 대표하는 용어로 쓰이기도 했지만</a:t>
            </a:r>
            <a:r>
              <a:rPr lang="en-US" altLang="ko-KR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현재는 웹사이트에서 게재된 세로로 긴 이미지 파일 형식의 만화를 뜻하는 용어로 쓰이고 있다</a:t>
            </a:r>
            <a:r>
              <a:rPr lang="en-US" altLang="ko-KR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96" y="5141343"/>
            <a:ext cx="1303155" cy="11958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49" y="5153476"/>
            <a:ext cx="1626348" cy="1183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424" y="4867565"/>
            <a:ext cx="1064895" cy="14696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804" y="4825659"/>
            <a:ext cx="1262279" cy="1511519"/>
          </a:xfrm>
          <a:prstGeom prst="rect">
            <a:avLst/>
          </a:prstGeom>
        </p:spPr>
      </p:pic>
      <p:pic>
        <p:nvPicPr>
          <p:cNvPr id="1026" name="Picture 2" descr="탑툰 - 나무위키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12" y="4426082"/>
            <a:ext cx="1911096" cy="191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42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감성어는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역시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42" y="2623987"/>
            <a:ext cx="8090166" cy="4053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30" y="2623987"/>
            <a:ext cx="1494645" cy="20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26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6" y="2607955"/>
            <a:ext cx="8235528" cy="42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03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2594258"/>
            <a:ext cx="7770223" cy="392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40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2644623"/>
            <a:ext cx="8001000" cy="40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68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3" y="2547557"/>
            <a:ext cx="8220456" cy="41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5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3" y="2547557"/>
            <a:ext cx="8220456" cy="41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69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8" y="2573287"/>
            <a:ext cx="7558872" cy="39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886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 참여자수의 연관이 있나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판독하기위해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Pearson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 분석 진행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변수 </a:t>
            </a:r>
            <a:r>
              <a:rPr lang="en-US" altLang="ko-KR" sz="20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와 </a:t>
            </a:r>
            <a:r>
              <a:rPr lang="en-US" altLang="ko-KR" sz="20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간의 선형 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 tooltip="상관 분석"/>
              </a:rPr>
              <a:t>상관 관계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계량화한 수치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/>
              <a:t>결과 </a:t>
            </a:r>
            <a:r>
              <a:rPr lang="en-US" altLang="ko-KR" sz="2000" dirty="0"/>
              <a:t>0.55~0.87 </a:t>
            </a:r>
            <a:r>
              <a:rPr lang="ko-KR" altLang="en-US" sz="2000" dirty="0"/>
              <a:t>정도의 상관계수가 나오는데 이것들의 제곱 </a:t>
            </a:r>
            <a:r>
              <a:rPr lang="en-US" altLang="ko-KR" sz="2000" dirty="0"/>
              <a:t>0.3025~0.7569 </a:t>
            </a:r>
            <a:r>
              <a:rPr lang="ko-KR" altLang="en-US" sz="2000" dirty="0" err="1"/>
              <a:t>별점</a:t>
            </a:r>
            <a:r>
              <a:rPr lang="ko-KR" altLang="en-US" sz="2000" dirty="0"/>
              <a:t> 참여자수 의 분산 중 </a:t>
            </a:r>
            <a:r>
              <a:rPr lang="en-US" altLang="ko-KR" sz="2000" dirty="0"/>
              <a:t>50%</a:t>
            </a:r>
            <a:r>
              <a:rPr lang="ko-KR" altLang="en-US" sz="2000" dirty="0"/>
              <a:t>정도 </a:t>
            </a:r>
            <a:r>
              <a:rPr lang="ko-KR" altLang="en-US" sz="2000" dirty="0" err="1"/>
              <a:t>댓글</a:t>
            </a:r>
            <a:r>
              <a:rPr lang="ko-KR" altLang="en-US" sz="2000" dirty="0"/>
              <a:t> 수와 공유 또는 </a:t>
            </a:r>
            <a:r>
              <a:rPr lang="ko-KR" altLang="en-US" sz="2000" dirty="0" err="1"/>
              <a:t>댓글</a:t>
            </a:r>
            <a:r>
              <a:rPr lang="ko-KR" altLang="en-US" sz="2000" dirty="0"/>
              <a:t> 수의 분산 중 </a:t>
            </a:r>
            <a:r>
              <a:rPr lang="en-US" altLang="ko-KR" sz="2000" dirty="0"/>
              <a:t>50%</a:t>
            </a:r>
            <a:r>
              <a:rPr lang="ko-KR" altLang="en-US" sz="2000" dirty="0"/>
              <a:t>가 </a:t>
            </a:r>
            <a:r>
              <a:rPr lang="ko-KR" altLang="en-US" sz="2000" dirty="0" err="1"/>
              <a:t>별점</a:t>
            </a:r>
            <a:r>
              <a:rPr lang="ko-KR" altLang="en-US" sz="2000" dirty="0"/>
              <a:t> 참여자수로 설명됨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1" y="2707195"/>
            <a:ext cx="2098026" cy="27060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18" y="2707195"/>
            <a:ext cx="2042541" cy="27033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629" y="2707194"/>
            <a:ext cx="3324700" cy="2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388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지속적으로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우하향을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그린다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중간중간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튀어오르는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부분은 시즌이 끝나고 새로운 시즌으로 돌아왔다거나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답답했던 전개에 사이다적 요소가 들어가서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튀어오른것으로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인기를 유지하기 위해서는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시즌제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제시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답답한 전개 최소화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인물등장시키기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너무 과한 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PPL X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인기많은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장르는 일상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판타지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03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94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웹툰시장의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규모가 점점 상승하고 있는데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전체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웹툰시장에서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OSMU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시장이 차지하는 비율이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빠른속도로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증가하고있다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2050" name="Picture 2" descr="02데이터 수집 : 웹 크롤링&#10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21087" r="5876" b="8576"/>
          <a:stretch/>
        </p:blipFill>
        <p:spPr bwMode="auto">
          <a:xfrm>
            <a:off x="541705" y="2280749"/>
            <a:ext cx="7851609" cy="427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0597" y="309439"/>
            <a:ext cx="6993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규모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588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338656" y="1855208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47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236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725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6005" y="2418293"/>
            <a:ext cx="4151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400" b="1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21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9647F2C-6AA6-47F1-8BA0-38CE73DE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86" y="2484504"/>
            <a:ext cx="8170550" cy="3838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347" y="1117856"/>
            <a:ext cx="817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OSMU : </a:t>
            </a:r>
          </a:p>
          <a:p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One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－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Source Multi</a:t>
            </a:r>
            <a:r>
              <a:rPr lang="ko-KR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－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Use 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의 약자로써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하나의 소스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(source) 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즉 하나의 </a:t>
            </a:r>
            <a:r>
              <a:rPr lang="ko-KR" altLang="ko-KR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콘텐츠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(contents)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로 여러 상품 유형을 전개시킨다는 뜻입니다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웹툰이라는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하나의 </a:t>
            </a:r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콘텐츠로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 여러 상품으로 파생이 가능합니다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70597" y="309439"/>
            <a:ext cx="699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웹툰으로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가능한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OSMU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524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822" y="1062778"/>
            <a:ext cx="817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대표적인 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웹툰의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OSMU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로 유미의 세포들을 들 수 있습니다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드라마화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굿즈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의류브랜드와의 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콜라보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피규어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cs typeface="Times New Roman" panose="02020603050405020304" pitchFamily="18" charset="0"/>
              </a:rPr>
              <a:t>모바일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게임 등 다양한 파생상품을 확인 할 수 있습니다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웹툰으로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가능한 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OSMU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C0A020A0-B1BB-4764-937A-9C3F4EB1C8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100" y="5848514"/>
            <a:ext cx="394092" cy="4947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E51273C-6632-4B8B-9EAC-5294C7CFA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0" y="2073728"/>
            <a:ext cx="2457247" cy="18409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52F9661-BBF1-44B3-ABD6-4A477AF23C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19" y="2168767"/>
            <a:ext cx="2498762" cy="1468910"/>
          </a:xfrm>
          <a:prstGeom prst="rect">
            <a:avLst/>
          </a:prstGeom>
        </p:spPr>
      </p:pic>
      <p:pic>
        <p:nvPicPr>
          <p:cNvPr id="16" name="그림 15" descr="그리기, 셔츠이(가) 표시된 사진&#10;&#10;자동 생성된 설명">
            <a:extLst>
              <a:ext uri="{FF2B5EF4-FFF2-40B4-BE49-F238E27FC236}">
                <a16:creationId xmlns:a16="http://schemas.microsoft.com/office/drawing/2014/main" id="{0DF5B720-E9F3-4D5E-9290-C2077B579A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1" y="5143871"/>
            <a:ext cx="3747434" cy="12432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3E032D-F021-4E72-B45F-90B9FAD19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956">
            <a:off x="5223107" y="2035465"/>
            <a:ext cx="1877017" cy="2394634"/>
          </a:xfrm>
          <a:prstGeom prst="rect">
            <a:avLst/>
          </a:prstGeom>
        </p:spPr>
      </p:pic>
      <p:pic>
        <p:nvPicPr>
          <p:cNvPr id="18" name="그림 17" descr="사람, 쥐고있는, 휴대폰, 전화이(가) 표시된 사진&#10;&#10;자동 생성된 설명">
            <a:extLst>
              <a:ext uri="{FF2B5EF4-FFF2-40B4-BE49-F238E27FC236}">
                <a16:creationId xmlns:a16="http://schemas.microsoft.com/office/drawing/2014/main" id="{E5F59743-76A6-436B-84C9-737F01AF0E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87" y="4593265"/>
            <a:ext cx="1332945" cy="1832283"/>
          </a:xfrm>
          <a:prstGeom prst="rect">
            <a:avLst/>
          </a:prstGeom>
        </p:spPr>
      </p:pic>
      <p:pic>
        <p:nvPicPr>
          <p:cNvPr id="19" name="그림 18" descr="서있는, 젊은, 소녀, 셔츠이(가) 표시된 사진&#10;&#10;자동 생성된 설명">
            <a:extLst>
              <a:ext uri="{FF2B5EF4-FFF2-40B4-BE49-F238E27FC236}">
                <a16:creationId xmlns:a16="http://schemas.microsoft.com/office/drawing/2014/main" id="{BDB4784A-7A81-46B8-80F6-F3F18E03E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52" y="4241573"/>
            <a:ext cx="2159651" cy="2145506"/>
          </a:xfrm>
          <a:prstGeom prst="rect">
            <a:avLst/>
          </a:prstGeom>
        </p:spPr>
      </p:pic>
      <p:pic>
        <p:nvPicPr>
          <p:cNvPr id="21" name="그림 20" descr="사람, 실외, 전면, 쥐고있는이(가) 표시된 사진&#10;&#10;자동 생성된 설명">
            <a:extLst>
              <a:ext uri="{FF2B5EF4-FFF2-40B4-BE49-F238E27FC236}">
                <a16:creationId xmlns:a16="http://schemas.microsoft.com/office/drawing/2014/main" id="{9DF351AA-5937-4F4C-AE3D-75197942C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234">
            <a:off x="3180149" y="3538403"/>
            <a:ext cx="1481902" cy="19744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967C415-6CFE-4F42-ACEA-721ECB9F01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513" y="1813127"/>
            <a:ext cx="1862894" cy="30145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2F81BF9-5048-4988-BCD5-8CD2D524A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1" y="4033601"/>
            <a:ext cx="2567007" cy="111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48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스마트폰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보급이 확대되면서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PC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가 아닌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모바일로도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볼 수 있는 환경이 조성되면서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웹툰이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빠르게 성장할 수 있었습니다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특히 우리나라의 경우 타 국가보다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스마트폰을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가지고있는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국민의 비율이 높아 더 빠르게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웹툰시장이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성장 할 수 있었습니다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ED33A8EA-34F9-48BB-83CA-ED056A246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29" y="2498674"/>
            <a:ext cx="4365237" cy="34095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6DFDE35-A90E-4C5D-AC9B-021EACCF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1" y="2567684"/>
            <a:ext cx="4366578" cy="3814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583046-F988-47A9-862C-B97470790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29" y="5930817"/>
            <a:ext cx="4476750" cy="3255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성장배경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118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우리나라 국민들이 주로 이용하는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콘텐츠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유형 중 약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18%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정도가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만화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콘텐츠를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이용하는 것으로 나타났습니다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728D287-CED7-4AD7-8D64-C51F7B74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11" y="1787192"/>
            <a:ext cx="3939077" cy="4819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성장배경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846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64_예쁜마린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9FD7BF"/>
      </a:accent1>
      <a:accent2>
        <a:srgbClr val="52B49B"/>
      </a:accent2>
      <a:accent3>
        <a:srgbClr val="43A49D"/>
      </a:accent3>
      <a:accent4>
        <a:srgbClr val="808684"/>
      </a:accent4>
      <a:accent5>
        <a:srgbClr val="94B4B3"/>
      </a:accent5>
      <a:accent6>
        <a:srgbClr val="AEB2B1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3020</TotalTime>
  <Words>1680</Words>
  <Application>Microsoft Office PowerPoint</Application>
  <PresentationFormat>화면 슬라이드 쇼(4:3)</PresentationFormat>
  <Paragraphs>478</Paragraphs>
  <Slides>53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8" baseType="lpstr">
      <vt:lpstr>나눔바른고딕</vt:lpstr>
      <vt:lpstr>Arial</vt:lpstr>
      <vt:lpstr>나눔바른고딕 UltraLight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주 민기</cp:lastModifiedBy>
  <cp:revision>219</cp:revision>
  <dcterms:created xsi:type="dcterms:W3CDTF">2015-01-21T11:35:38Z</dcterms:created>
  <dcterms:modified xsi:type="dcterms:W3CDTF">2021-04-29T14:45:19Z</dcterms:modified>
</cp:coreProperties>
</file>